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6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5" r:id="rId21"/>
    <p:sldId id="277" r:id="rId22"/>
    <p:sldId id="278" r:id="rId23"/>
    <p:sldId id="279" r:id="rId24"/>
    <p:sldId id="280" r:id="rId25"/>
    <p:sldId id="283" r:id="rId26"/>
    <p:sldId id="282" r:id="rId27"/>
    <p:sldId id="284" r:id="rId28"/>
    <p:sldId id="287" r:id="rId29"/>
    <p:sldId id="286" r:id="rId30"/>
    <p:sldId id="288" r:id="rId31"/>
    <p:sldId id="289" r:id="rId32"/>
    <p:sldId id="290" r:id="rId33"/>
  </p:sldIdLst>
  <p:sldSz cx="13004800" cy="9753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55" autoAdjust="0"/>
  </p:normalViewPr>
  <p:slideViewPr>
    <p:cSldViewPr snapToGrid="0">
      <p:cViewPr varScale="1">
        <p:scale>
          <a:sx n="45" d="100"/>
          <a:sy n="45" d="100"/>
        </p:scale>
        <p:origin x="15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0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6703966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174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CA" dirty="0" err="1" smtClean="0"/>
              <a:t>Cuberoot</a:t>
            </a:r>
            <a:r>
              <a:rPr lang="en-CA" dirty="0" smtClean="0"/>
              <a:t>(5)/2</a:t>
            </a:r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bin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81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Calgary</a:t>
            </a: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9868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(3x - 2)(x + 3)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bin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76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CA" dirty="0" smtClean="0"/>
              <a:t>5^(2/3)</a:t>
            </a:r>
            <a:endParaRPr dirty="0"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bin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89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Sir Wilfred Laurier</a:t>
            </a:r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3480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x= 8cos(33) and x = 8sin(57)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bin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88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Difference of squares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bin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00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Bombardier</a:t>
            </a:r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0808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Any ordered pair with an x-value of 3, 5 or 7 will make this not a function.</a:t>
            </a:r>
            <a:endParaRPr lang="en-US" dirty="0"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bin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71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(14,14)</a:t>
            </a:r>
            <a:r>
              <a:rPr lang="en-US" baseline="0" dirty="0" smtClean="0"/>
              <a:t> or any point that falls on the line y=1/2x+7</a:t>
            </a:r>
            <a:endParaRPr lang="en-US" dirty="0"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bin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44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CA" dirty="0" smtClean="0"/>
              <a:t>Split the class up into teams.  Wait for at least one hand per team</a:t>
            </a:r>
            <a:r>
              <a:rPr lang="en-CA" baseline="0" dirty="0" smtClean="0"/>
              <a:t> before selecting a response.</a:t>
            </a:r>
            <a:r>
              <a:rPr lang="en-CA" dirty="0" smtClean="0"/>
              <a:t> I typically have lines set up for 1,</a:t>
            </a:r>
            <a:r>
              <a:rPr lang="en-CA" baseline="0" dirty="0" smtClean="0"/>
              <a:t> 2 or 3 point shots.</a:t>
            </a:r>
            <a:endParaRPr dirty="0"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3942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Mackenzie River is the longest river in Canada covering a distance of around 1800 km. </a:t>
            </a:r>
            <a:endParaRPr lang="en-US" dirty="0"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9960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General Form: 3x – 2y + 7 = 0</a:t>
            </a:r>
            <a:endParaRPr lang="en-US" dirty="0"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bin"/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92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y= 3/2 x + 3   or y = 1.5x +</a:t>
            </a:r>
            <a:r>
              <a:rPr lang="en-US" baseline="0" dirty="0" smtClean="0"/>
              <a:t> 3</a:t>
            </a:r>
            <a:endParaRPr lang="en-US" dirty="0"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bin"/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50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Stephen McNeil was elected Premier on Oct. 8, 2013.</a:t>
            </a:r>
            <a:endParaRPr lang="en-US" dirty="0"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54976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Y-intercept: (0,-4) and x-intercept:</a:t>
            </a:r>
            <a:r>
              <a:rPr lang="en-US" baseline="0" dirty="0" smtClean="0"/>
              <a:t> (6,0)</a:t>
            </a:r>
            <a:endParaRPr lang="en-US" dirty="0"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bin"/>
              <a:buNone/>
            </a:pPr>
            <a:fld id="{00000000-1234-1234-1234-123412341234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999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n/12 = 3/n so n = 6 or -6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You can demonstrate this really well by plugging these equations</a:t>
            </a:r>
            <a:r>
              <a:rPr lang="en-US" baseline="0" dirty="0" smtClean="0"/>
              <a:t> in desmos.com and adding a slider for n.</a:t>
            </a:r>
            <a:endParaRPr lang="en-US" dirty="0"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bin"/>
              <a:buNone/>
            </a:pPr>
            <a:fld id="{00000000-1234-1234-1234-123412341234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524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caribou</a:t>
            </a:r>
            <a:endParaRPr lang="en-US" dirty="0"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29754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Y = -2x + 2</a:t>
            </a:r>
            <a:endParaRPr lang="en-US" dirty="0"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bin"/>
              <a:buNone/>
            </a:pPr>
            <a:fld id="{00000000-1234-1234-1234-123412341234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515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Midpoint ((-2+4)/2,</a:t>
            </a:r>
            <a:r>
              <a:rPr lang="en-US" baseline="0" dirty="0" smtClean="0"/>
              <a:t> (6+(-6))/2) = (1,0) </a:t>
            </a:r>
            <a:endParaRPr lang="en-US" dirty="0"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bin"/>
              <a:buNone/>
            </a:pPr>
            <a:fld id="{00000000-1234-1234-1234-123412341234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693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six.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dirty="0"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7064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 </a:t>
            </a:r>
            <a:r>
              <a:rPr lang="en-US" dirty="0" smtClean="0"/>
              <a:t>order of operations warmup : ¼ + ¾*2/1 = ¼ + 6/4</a:t>
            </a:r>
            <a:r>
              <a:rPr lang="en-US" baseline="0" dirty="0" smtClean="0"/>
              <a:t> = 7/4</a:t>
            </a:r>
            <a:endParaRPr lang="en-US" dirty="0"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31568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F(-5) = 7-3(-5)</a:t>
            </a:r>
            <a:r>
              <a:rPr lang="en-US" baseline="0" dirty="0" smtClean="0"/>
              <a:t> = 22</a:t>
            </a:r>
            <a:endParaRPr lang="en-US" dirty="0"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bin"/>
              <a:buNone/>
            </a:pPr>
            <a:fld id="{00000000-1234-1234-1234-123412341234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509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2x6x591=7.092</a:t>
            </a:r>
            <a:r>
              <a:rPr lang="en-US" baseline="0" dirty="0" smtClean="0"/>
              <a:t> L,  $10/7.092 = $1.41 per L</a:t>
            </a:r>
            <a:endParaRPr lang="en-US" dirty="0"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bin"/>
              <a:buNone/>
            </a:pPr>
            <a:fld id="{00000000-1234-1234-1234-123412341234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423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 Hadfield</a:t>
            </a:r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4692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2.5 inches</a:t>
            </a:r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7890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Dog River from the TV Show Corner Gas</a:t>
            </a: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8769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12in/ft * 5ft = 60 inches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bin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13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sqrt(99)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bin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25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Manitoba</a:t>
            </a: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2309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5sqrt(7)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bin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8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AD6-42A9-476F-865F-6E8A9D4EB092}" type="datetimeFigureOut">
              <a:rPr lang="en-CA" smtClean="0"/>
              <a:t>30/05/2016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6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6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21302374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AD6-42A9-476F-865F-6E8A9D4EB092}" type="datetimeFigureOut">
              <a:rPr lang="en-CA" smtClean="0"/>
              <a:t>30/05/2016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6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6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3160565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AD6-42A9-476F-865F-6E8A9D4EB092}" type="datetimeFigureOut">
              <a:rPr lang="en-CA" smtClean="0"/>
              <a:t>30/05/2016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6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6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3732323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43306" y="843899"/>
            <a:ext cx="12118200" cy="1182300"/>
          </a:xfrm>
          <a:prstGeom prst="rect">
            <a:avLst/>
          </a:prstGeom>
        </p:spPr>
        <p:txBody>
          <a:bodyPr lIns="144475" tIns="144475" rIns="144475" bIns="14447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43306" y="2185433"/>
            <a:ext cx="12118200" cy="6478499"/>
          </a:xfrm>
          <a:prstGeom prst="rect">
            <a:avLst/>
          </a:prstGeom>
        </p:spPr>
        <p:txBody>
          <a:bodyPr lIns="144475" tIns="144475" rIns="144475" bIns="14447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bin"/>
              <a:buChar char="•"/>
              <a:defRPr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12086042" y="8891276"/>
            <a:ext cx="780300" cy="746399"/>
          </a:xfrm>
          <a:prstGeom prst="rect">
            <a:avLst/>
          </a:prstGeom>
        </p:spPr>
        <p:txBody>
          <a:bodyPr lIns="144475" tIns="144475" rIns="144475" bIns="1444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9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AD6-42A9-476F-865F-6E8A9D4EB092}" type="datetimeFigureOut">
              <a:rPr lang="en-CA" smtClean="0"/>
              <a:t>30/05/2016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F17A-C684-4436-9C80-D495BBCD36C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154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AD6-42A9-476F-865F-6E8A9D4EB092}" type="datetimeFigureOut">
              <a:rPr lang="en-CA" smtClean="0"/>
              <a:t>30/05/2016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6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6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937630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AD6-42A9-476F-865F-6E8A9D4EB092}" type="datetimeFigureOut">
              <a:rPr lang="en-CA" smtClean="0"/>
              <a:t>30/05/2016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6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6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91121034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AD6-42A9-476F-865F-6E8A9D4EB092}" type="datetimeFigureOut">
              <a:rPr lang="en-CA" smtClean="0"/>
              <a:t>30/05/2016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6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6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40786289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AD6-42A9-476F-865F-6E8A9D4EB092}" type="datetimeFigureOut">
              <a:rPr lang="en-CA" smtClean="0"/>
              <a:t>30/05/2016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6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6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4900752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AD6-42A9-476F-865F-6E8A9D4EB092}" type="datetimeFigureOut">
              <a:rPr lang="en-CA" smtClean="0"/>
              <a:t>30/05/2016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AD6-42A9-476F-865F-6E8A9D4EB092}" type="datetimeFigureOut">
              <a:rPr lang="en-CA" smtClean="0"/>
              <a:t>30/05/2016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6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6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50639712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AD6-42A9-476F-865F-6E8A9D4EB092}" type="datetimeFigureOut">
              <a:rPr lang="en-CA" smtClean="0"/>
              <a:t>30/05/2016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6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6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56405558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AD6-42A9-476F-865F-6E8A9D4EB092}" type="datetimeFigureOut">
              <a:rPr lang="en-CA" smtClean="0"/>
              <a:t>30/05/2016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600" smtClean="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6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77805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sldNum="0" hdr="0" ftr="0" dt="0"/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" y="-15161"/>
            <a:ext cx="13004699" cy="978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1030287" y="2068511"/>
            <a:ext cx="11017250" cy="1944687"/>
          </a:xfrm>
          <a:prstGeom prst="roundRect">
            <a:avLst>
              <a:gd name="adj" fmla="val 16667"/>
            </a:avLst>
          </a:prstGeom>
          <a:solidFill>
            <a:srgbClr val="990000">
              <a:alpha val="69803"/>
            </a:srgbClr>
          </a:solid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96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bin"/>
                <a:cs typeface="Cabin"/>
                <a:sym typeface="Cabin"/>
              </a:rPr>
              <a:t>Math Basketball</a:t>
            </a:r>
          </a:p>
        </p:txBody>
      </p:sp>
      <p:sp>
        <p:nvSpPr>
          <p:cNvPr id="67" name="Shape 67"/>
          <p:cNvSpPr/>
          <p:nvPr/>
        </p:nvSpPr>
        <p:spPr>
          <a:xfrm>
            <a:off x="1030350" y="6029325"/>
            <a:ext cx="11017199" cy="1944599"/>
          </a:xfrm>
          <a:prstGeom prst="roundRect">
            <a:avLst>
              <a:gd name="adj" fmla="val 16667"/>
            </a:avLst>
          </a:prstGeom>
          <a:solidFill>
            <a:srgbClr val="969696">
              <a:alpha val="79607"/>
            </a:srgbClr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5400" b="1" dirty="0">
                <a:solidFill>
                  <a:schemeClr val="lt1"/>
                </a:solidFill>
                <a:latin typeface="+mn-lt"/>
                <a:ea typeface="Cabin"/>
                <a:cs typeface="Cabin"/>
                <a:sym typeface="Cabin"/>
              </a:rPr>
              <a:t>Math 10 </a:t>
            </a:r>
            <a:r>
              <a:rPr lang="en-US" sz="5400" b="1" dirty="0" smtClean="0">
                <a:solidFill>
                  <a:schemeClr val="lt1"/>
                </a:solidFill>
                <a:latin typeface="+mn-lt"/>
                <a:ea typeface="Cabin"/>
                <a:cs typeface="Cabin"/>
                <a:sym typeface="Cabin"/>
              </a:rPr>
              <a:t>Cumulative</a:t>
            </a:r>
            <a:r>
              <a:rPr lang="en-US" sz="5400" b="1" i="0" u="none" strike="noStrike" cap="none" dirty="0" smtClean="0">
                <a:solidFill>
                  <a:schemeClr val="lt1"/>
                </a:solidFill>
                <a:latin typeface="+mn-lt"/>
                <a:ea typeface="Cabin"/>
                <a:cs typeface="Cabin"/>
                <a:sym typeface="Cabin"/>
              </a:rPr>
              <a:t> </a:t>
            </a:r>
            <a:r>
              <a:rPr lang="en-US" sz="5400" b="1" i="0" u="none" strike="noStrike" cap="none" dirty="0">
                <a:solidFill>
                  <a:schemeClr val="lt1"/>
                </a:solidFill>
                <a:latin typeface="+mn-lt"/>
                <a:ea typeface="Cabin"/>
                <a:cs typeface="Cabin"/>
                <a:sym typeface="Cabin"/>
              </a:rPr>
              <a:t>Review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44475" tIns="144475" rIns="144475" bIns="1444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What is this power expressed as a radical?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647" y="2613734"/>
            <a:ext cx="3339524" cy="45261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747250" y="9163050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800" dirty="0" smtClean="0">
                <a:latin typeface="+mn-lt"/>
              </a:rPr>
              <a:t>Outcome: AN03</a:t>
            </a:r>
            <a:endParaRPr lang="en-CA" sz="1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6987"/>
            <a:ext cx="13004699" cy="8199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/>
          <p:nvPr/>
        </p:nvSpPr>
        <p:spPr>
          <a:xfrm>
            <a:off x="957262" y="8235950"/>
            <a:ext cx="11088599" cy="1368299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 amt="60000"/>
            </a:blip>
            <a:stretch>
              <a:fillRect/>
            </a:stretch>
          </a:blip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6000" b="1" i="0" u="none" strike="noStrike" cap="none" dirty="0">
                <a:solidFill>
                  <a:schemeClr val="lt1"/>
                </a:solidFill>
                <a:latin typeface="+mn-lt"/>
                <a:ea typeface="Cabin"/>
                <a:cs typeface="Cabin"/>
                <a:sym typeface="Cabin"/>
              </a:rPr>
              <a:t>Name this Canadian </a:t>
            </a:r>
            <a:r>
              <a:rPr lang="en-US" sz="6000" b="1" i="0" u="none" strike="noStrike" cap="none" dirty="0" smtClean="0">
                <a:solidFill>
                  <a:schemeClr val="lt1"/>
                </a:solidFill>
                <a:latin typeface="+mn-lt"/>
                <a:ea typeface="Cabin"/>
                <a:cs typeface="Cabin"/>
                <a:sym typeface="Cabin"/>
              </a:rPr>
              <a:t>city</a:t>
            </a:r>
            <a:endParaRPr lang="en-US" sz="6000" b="1" i="0" u="none" strike="noStrike" cap="none" dirty="0">
              <a:solidFill>
                <a:schemeClr val="lt1"/>
              </a:solidFill>
              <a:latin typeface="+mn-lt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44475" tIns="144475" rIns="144475" bIns="1444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Factor this </a:t>
            </a:r>
            <a:r>
              <a:rPr lang="en-US" dirty="0" smtClean="0"/>
              <a:t>trinomial</a:t>
            </a:r>
            <a:endParaRPr lang="en-US" dirty="0"/>
          </a:p>
        </p:txBody>
      </p:sp>
      <p:sp>
        <p:nvSpPr>
          <p:cNvPr id="137" name="Shape 137"/>
          <p:cNvSpPr txBox="1"/>
          <p:nvPr/>
        </p:nvSpPr>
        <p:spPr>
          <a:xfrm>
            <a:off x="3643250" y="4195500"/>
            <a:ext cx="5718300" cy="136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7200" dirty="0">
                <a:latin typeface="+mn-lt"/>
              </a:rPr>
              <a:t>3</a:t>
            </a:r>
            <a:r>
              <a:rPr lang="en-US" sz="7200" i="1" dirty="0">
                <a:latin typeface="+mn-lt"/>
              </a:rPr>
              <a:t>x</a:t>
            </a:r>
            <a:r>
              <a:rPr lang="en-US" sz="7200" baseline="30000" dirty="0">
                <a:latin typeface="+mn-lt"/>
              </a:rPr>
              <a:t>2</a:t>
            </a:r>
            <a:r>
              <a:rPr lang="en-US" sz="7200" dirty="0">
                <a:latin typeface="+mn-lt"/>
              </a:rPr>
              <a:t> + 7</a:t>
            </a:r>
            <a:r>
              <a:rPr lang="en-US" sz="7200" i="1" dirty="0">
                <a:latin typeface="+mn-lt"/>
              </a:rPr>
              <a:t>x</a:t>
            </a:r>
            <a:r>
              <a:rPr lang="en-US" sz="7200" dirty="0">
                <a:latin typeface="+mn-lt"/>
              </a:rPr>
              <a:t> - 6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47250" y="9163050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800" dirty="0" smtClean="0">
                <a:latin typeface="+mn-lt"/>
              </a:rPr>
              <a:t>Outcome: AN05</a:t>
            </a:r>
            <a:endParaRPr lang="en-CA" sz="1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44475" tIns="144475" rIns="144475" bIns="1444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What is this radical expressed as a power?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9237" y="3248875"/>
            <a:ext cx="3866324" cy="325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747250" y="9163050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800" dirty="0" smtClean="0">
                <a:latin typeface="+mn-lt"/>
              </a:rPr>
              <a:t>Outcome: AN03</a:t>
            </a:r>
            <a:endParaRPr lang="en-CA" sz="1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2068325" y="7372349"/>
            <a:ext cx="8841000" cy="1508125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 amt="60000"/>
            </a:blip>
            <a:stretch>
              <a:fillRect/>
            </a:stretch>
          </a:blip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6000" b="1" i="0" u="none" strike="noStrike" cap="none" dirty="0">
                <a:solidFill>
                  <a:schemeClr val="lt1"/>
                </a:solidFill>
                <a:latin typeface="+mn-lt"/>
                <a:ea typeface="Cabin"/>
                <a:cs typeface="Cabin"/>
                <a:sym typeface="Cabin"/>
              </a:rPr>
              <a:t>Wh</a:t>
            </a:r>
            <a:r>
              <a:rPr lang="en-US" sz="6000" b="1" dirty="0">
                <a:solidFill>
                  <a:schemeClr val="lt1"/>
                </a:solidFill>
                <a:latin typeface="+mn-lt"/>
                <a:ea typeface="Cabin"/>
                <a:cs typeface="Cabin"/>
                <a:sym typeface="Cabin"/>
              </a:rPr>
              <a:t>o is this guy</a:t>
            </a:r>
            <a:r>
              <a:rPr lang="en-US" sz="6000" b="1" i="0" u="none" strike="noStrike" cap="none" dirty="0">
                <a:solidFill>
                  <a:schemeClr val="lt1"/>
                </a:solidFill>
                <a:latin typeface="+mn-lt"/>
                <a:ea typeface="Cabin"/>
                <a:cs typeface="Cabin"/>
                <a:sym typeface="Cabin"/>
              </a:rPr>
              <a:t>?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475" y="1286325"/>
            <a:ext cx="11266024" cy="517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44475" tIns="144475" rIns="144475" bIns="1444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What are two trigonometric expressions that can be used to find the missing side?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5872" y="3866334"/>
            <a:ext cx="8593050" cy="36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7776200" y="6493800"/>
            <a:ext cx="1126499" cy="8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/>
              <a:t>33°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2352225" y="4445100"/>
            <a:ext cx="1126499" cy="8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/>
              <a:t>57°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5302950" y="7509450"/>
            <a:ext cx="1126499" cy="8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 i="1"/>
              <a:t>x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5739250" y="4445100"/>
            <a:ext cx="1126499" cy="8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/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47250" y="9163050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800" dirty="0" smtClean="0">
                <a:latin typeface="+mn-lt"/>
              </a:rPr>
              <a:t>Outcome: M04</a:t>
            </a:r>
            <a:endParaRPr lang="en-CA" sz="1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44475" tIns="144475" rIns="144475" bIns="1444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What type of special polynomial is the following expression?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43306" y="4495800"/>
            <a:ext cx="12118200" cy="1771650"/>
          </a:xfrm>
          <a:prstGeom prst="rect">
            <a:avLst/>
          </a:prstGeom>
        </p:spPr>
        <p:txBody>
          <a:bodyPr lIns="144475" tIns="144475" rIns="144475" bIns="1444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					</a:t>
            </a:r>
            <a:r>
              <a:rPr lang="en-US" sz="9600" dirty="0" smtClean="0">
                <a:latin typeface="Calibri" panose="020F0502020204030204" pitchFamily="34" charset="0"/>
              </a:rPr>
              <a:t>9</a:t>
            </a:r>
            <a:r>
              <a:rPr lang="en-US" sz="9600" i="1" dirty="0" smtClean="0">
                <a:latin typeface="Calibri" panose="020F0502020204030204" pitchFamily="34" charset="0"/>
              </a:rPr>
              <a:t>x</a:t>
            </a:r>
            <a:r>
              <a:rPr lang="en-US" sz="9600" baseline="30000" dirty="0" smtClean="0">
                <a:latin typeface="Calibri" panose="020F0502020204030204" pitchFamily="34" charset="0"/>
              </a:rPr>
              <a:t>4</a:t>
            </a:r>
            <a:r>
              <a:rPr lang="en-US" sz="9600" dirty="0" smtClean="0">
                <a:latin typeface="Calibri" panose="020F0502020204030204" pitchFamily="34" charset="0"/>
              </a:rPr>
              <a:t> </a:t>
            </a:r>
            <a:r>
              <a:rPr lang="en-US" sz="9600" dirty="0">
                <a:latin typeface="Calibri" panose="020F0502020204030204" pitchFamily="34" charset="0"/>
              </a:rPr>
              <a:t>- 49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47250" y="9163050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800" dirty="0" smtClean="0">
                <a:latin typeface="+mn-lt"/>
              </a:rPr>
              <a:t>Outcome: AN05</a:t>
            </a:r>
            <a:endParaRPr lang="en-CA" sz="1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79412"/>
            <a:ext cx="13004699" cy="101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/>
          <p:nvPr/>
        </p:nvSpPr>
        <p:spPr>
          <a:xfrm>
            <a:off x="1101725" y="7253286"/>
            <a:ext cx="11088599" cy="2160600"/>
          </a:xfrm>
          <a:prstGeom prst="roundRect">
            <a:avLst>
              <a:gd name="adj" fmla="val 16667"/>
            </a:avLst>
          </a:prstGeo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6000" b="1" i="0" u="none" strike="noStrike" cap="none" dirty="0">
                <a:solidFill>
                  <a:schemeClr val="lt1"/>
                </a:solidFill>
                <a:latin typeface="+mn-lt"/>
                <a:ea typeface="Cabin"/>
                <a:cs typeface="Cabin"/>
                <a:sym typeface="Cabin"/>
              </a:rPr>
              <a:t>What Canadian company makes this plane?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44475" tIns="144475" rIns="144475" bIns="1444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Fill in the missing values so that the ordered pairs </a:t>
            </a:r>
            <a:r>
              <a:rPr lang="en-US" b="1" dirty="0" smtClean="0"/>
              <a:t>do not </a:t>
            </a:r>
            <a:r>
              <a:rPr lang="en-US" dirty="0" smtClean="0"/>
              <a:t>represent a function.</a:t>
            </a:r>
            <a:endParaRPr lang="en-US" dirty="0"/>
          </a:p>
        </p:txBody>
      </p:sp>
      <p:sp>
        <p:nvSpPr>
          <p:cNvPr id="159" name="Shape 159"/>
          <p:cNvSpPr txBox="1"/>
          <p:nvPr/>
        </p:nvSpPr>
        <p:spPr>
          <a:xfrm>
            <a:off x="895350" y="4445100"/>
            <a:ext cx="11010900" cy="126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6000" dirty="0" smtClean="0"/>
              <a:t>{(2,8), (6,10), (10,12), (__, __)}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9747250" y="9163050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800" dirty="0" smtClean="0">
                <a:latin typeface="+mn-lt"/>
              </a:rPr>
              <a:t>Outcome: RF02</a:t>
            </a:r>
            <a:endParaRPr lang="en-CA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476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44475" tIns="144475" rIns="144475" bIns="1444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Fill in the missing values so that the ordered pairs represent a linear relation.</a:t>
            </a:r>
            <a:endParaRPr lang="en-US" dirty="0"/>
          </a:p>
        </p:txBody>
      </p:sp>
      <p:sp>
        <p:nvSpPr>
          <p:cNvPr id="159" name="Shape 159"/>
          <p:cNvSpPr txBox="1"/>
          <p:nvPr/>
        </p:nvSpPr>
        <p:spPr>
          <a:xfrm>
            <a:off x="895350" y="4445100"/>
            <a:ext cx="11010900" cy="126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6000" dirty="0" smtClean="0"/>
              <a:t>{(2,8), (6,10), (10,12), (__, __)}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9747250" y="9163050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800" dirty="0" smtClean="0">
                <a:latin typeface="+mn-lt"/>
              </a:rPr>
              <a:t>Outcome: RF04</a:t>
            </a:r>
            <a:endParaRPr lang="en-CA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424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44475" tIns="144475" rIns="144475" bIns="1444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6600" dirty="0"/>
              <a:t>Math Basketball Rules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ln>
            <a:noFill/>
          </a:ln>
        </p:spPr>
        <p:txBody>
          <a:bodyPr lIns="63500" tIns="63500" rIns="63500" bIns="63500" anchor="t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rgbClr val="000000"/>
              </a:buClr>
              <a:buSzPct val="100000"/>
              <a:buFont typeface="Cabin"/>
            </a:pPr>
            <a:r>
              <a:rPr lang="en-US" dirty="0">
                <a:latin typeface="Calibri" panose="020F0502020204030204" pitchFamily="34" charset="0"/>
              </a:rPr>
              <a:t> Raise your hand to answer a question.</a:t>
            </a:r>
          </a:p>
          <a:p>
            <a:pPr marL="0" lvl="0" indent="0" rtl="0">
              <a:spcBef>
                <a:spcPts val="300"/>
              </a:spcBef>
              <a:buClr>
                <a:srgbClr val="000000"/>
              </a:buClr>
              <a:buSzPct val="100000"/>
              <a:buFont typeface="Cabin"/>
            </a:pPr>
            <a:r>
              <a:rPr lang="en-US" dirty="0">
                <a:latin typeface="Calibri" panose="020F0502020204030204" pitchFamily="34" charset="0"/>
              </a:rPr>
              <a:t> A correct answer scores 1 point and a basketball shot for bonus points. </a:t>
            </a:r>
          </a:p>
          <a:p>
            <a:pPr marL="0" lvl="0" indent="0" rtl="0">
              <a:spcBef>
                <a:spcPts val="300"/>
              </a:spcBef>
              <a:buClr>
                <a:srgbClr val="000000"/>
              </a:buClr>
              <a:buSzPct val="100000"/>
              <a:buFont typeface="Cabin"/>
            </a:pPr>
            <a:r>
              <a:rPr lang="en-US" dirty="0">
                <a:latin typeface="Calibri" panose="020F0502020204030204" pitchFamily="34" charset="0"/>
              </a:rPr>
              <a:t> An incorrect answer allows the other team to take a shot for penalty points. </a:t>
            </a:r>
          </a:p>
          <a:p>
            <a:pPr marL="0" lvl="0" indent="0" rtl="0">
              <a:spcBef>
                <a:spcPts val="300"/>
              </a:spcBef>
              <a:buClr>
                <a:srgbClr val="000000"/>
              </a:buClr>
              <a:buSzPct val="100000"/>
              <a:buFont typeface="Cabin"/>
            </a:pPr>
            <a:r>
              <a:rPr lang="en-US" dirty="0">
                <a:latin typeface="Calibri" panose="020F0502020204030204" pitchFamily="34" charset="0"/>
              </a:rPr>
              <a:t> Points are given according to the student's distance from the </a:t>
            </a:r>
            <a:r>
              <a:rPr lang="en-US" dirty="0" smtClean="0">
                <a:latin typeface="Calibri" panose="020F0502020204030204" pitchFamily="34" charset="0"/>
              </a:rPr>
              <a:t>basket.</a:t>
            </a:r>
            <a:endParaRPr lang="en-US" dirty="0">
              <a:latin typeface="Calibri" panose="020F0502020204030204" pitchFamily="34" charset="0"/>
            </a:endParaRPr>
          </a:p>
          <a:p>
            <a:pPr marL="0" lvl="0" indent="0" rtl="0">
              <a:spcBef>
                <a:spcPts val="300"/>
              </a:spcBef>
              <a:buClr>
                <a:srgbClr val="000000"/>
              </a:buClr>
              <a:buSzPct val="100000"/>
              <a:buFont typeface="Cabin"/>
            </a:pPr>
            <a:r>
              <a:rPr lang="en-US" dirty="0">
                <a:latin typeface="Calibri" panose="020F0502020204030204" pitchFamily="34" charset="0"/>
              </a:rPr>
              <a:t> You can’t answer 2 questions in a row.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13132" cy="8020050"/>
          </a:xfrm>
          <a:prstGeom prst="rect">
            <a:avLst/>
          </a:prstGeom>
        </p:spPr>
      </p:pic>
      <p:sp>
        <p:nvSpPr>
          <p:cNvPr id="174" name="Shape 174"/>
          <p:cNvSpPr/>
          <p:nvPr/>
        </p:nvSpPr>
        <p:spPr>
          <a:xfrm>
            <a:off x="1039216" y="7329486"/>
            <a:ext cx="10934700" cy="2160600"/>
          </a:xfrm>
          <a:prstGeom prst="roundRect">
            <a:avLst>
              <a:gd name="adj" fmla="val 16667"/>
            </a:avLst>
          </a:prstGeo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6000" b="1" i="0" u="none" strike="noStrike" cap="none" dirty="0">
                <a:solidFill>
                  <a:schemeClr val="lt1"/>
                </a:solidFill>
                <a:latin typeface="+mn-lt"/>
                <a:ea typeface="Cabin"/>
                <a:cs typeface="Cabin"/>
                <a:sym typeface="Cabin"/>
              </a:rPr>
              <a:t>What </a:t>
            </a:r>
            <a:r>
              <a:rPr lang="en-US" sz="6000" b="1" i="0" u="none" strike="noStrike" cap="none" dirty="0" smtClean="0">
                <a:solidFill>
                  <a:schemeClr val="lt1"/>
                </a:solidFill>
                <a:latin typeface="+mn-lt"/>
                <a:ea typeface="Cabin"/>
                <a:cs typeface="Cabin"/>
                <a:sym typeface="Cabin"/>
              </a:rPr>
              <a:t>is the longest river in Canadian?</a:t>
            </a:r>
            <a:endParaRPr lang="en-US" sz="6000" b="1" i="0" u="none" strike="noStrike" cap="none" dirty="0">
              <a:solidFill>
                <a:schemeClr val="lt1"/>
              </a:solidFill>
              <a:latin typeface="+mn-lt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8516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44475" tIns="144475" rIns="144475" bIns="1444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Rewrite this function in general form.</a:t>
            </a:r>
            <a:endParaRPr lang="en-US" dirty="0"/>
          </a:p>
        </p:txBody>
      </p:sp>
      <p:sp>
        <p:nvSpPr>
          <p:cNvPr id="159" name="Shape 159"/>
          <p:cNvSpPr txBox="1"/>
          <p:nvPr/>
        </p:nvSpPr>
        <p:spPr>
          <a:xfrm>
            <a:off x="895350" y="4445100"/>
            <a:ext cx="11010900" cy="126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6000" dirty="0" smtClean="0"/>
              <a:t>2y = 3x + 7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9747250" y="9163050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800" dirty="0" smtClean="0">
                <a:latin typeface="+mn-lt"/>
              </a:rPr>
              <a:t>Outcome: RF06</a:t>
            </a:r>
            <a:endParaRPr lang="en-CA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86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44475" tIns="144475" rIns="144475" bIns="1444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Write a linear equation to represent the pattern in the given table of values.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47250" y="9163050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800" dirty="0" smtClean="0">
                <a:latin typeface="+mn-lt"/>
              </a:rPr>
              <a:t>Outcome: RF04</a:t>
            </a:r>
            <a:endParaRPr lang="en-CA" sz="1800" dirty="0"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094397"/>
              </p:ext>
            </p:extLst>
          </p:nvPr>
        </p:nvGraphicFramePr>
        <p:xfrm>
          <a:off x="1371601" y="4572000"/>
          <a:ext cx="10248901" cy="1956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9949"/>
                <a:gridCol w="1709738"/>
                <a:gridCol w="1709738"/>
                <a:gridCol w="1709738"/>
                <a:gridCol w="1709738"/>
              </a:tblGrid>
              <a:tr h="978037">
                <a:tc>
                  <a:txBody>
                    <a:bodyPr/>
                    <a:lstStyle/>
                    <a:p>
                      <a:r>
                        <a:rPr lang="en-CA" sz="5400" dirty="0" smtClean="0"/>
                        <a:t>Time (s)</a:t>
                      </a:r>
                      <a:endParaRPr lang="en-CA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5400" dirty="0" smtClean="0"/>
                        <a:t>0</a:t>
                      </a:r>
                      <a:endParaRPr lang="en-CA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5400" dirty="0" smtClean="0"/>
                        <a:t>1</a:t>
                      </a:r>
                      <a:endParaRPr lang="en-CA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5400" dirty="0" smtClean="0"/>
                        <a:t>2</a:t>
                      </a:r>
                      <a:endParaRPr lang="en-CA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5400" dirty="0" smtClean="0"/>
                        <a:t>3</a:t>
                      </a:r>
                      <a:endParaRPr lang="en-CA" sz="5400" dirty="0"/>
                    </a:p>
                  </a:txBody>
                  <a:tcPr/>
                </a:tc>
              </a:tr>
              <a:tr h="978037">
                <a:tc>
                  <a:txBody>
                    <a:bodyPr/>
                    <a:lstStyle/>
                    <a:p>
                      <a:r>
                        <a:rPr lang="en-CA" sz="5400" dirty="0" smtClean="0"/>
                        <a:t>Height (m)</a:t>
                      </a:r>
                      <a:endParaRPr lang="en-CA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5400" dirty="0" smtClean="0"/>
                        <a:t>3</a:t>
                      </a:r>
                      <a:endParaRPr lang="en-CA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5400" dirty="0" smtClean="0"/>
                        <a:t>4.5</a:t>
                      </a:r>
                      <a:endParaRPr lang="en-CA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5400" dirty="0" smtClean="0"/>
                        <a:t>6</a:t>
                      </a:r>
                      <a:endParaRPr lang="en-CA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5400" dirty="0" smtClean="0"/>
                        <a:t>7.5</a:t>
                      </a:r>
                      <a:endParaRPr lang="en-CA" sz="5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98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1039216" y="7329486"/>
            <a:ext cx="10934700" cy="2160600"/>
          </a:xfrm>
          <a:prstGeom prst="roundRect">
            <a:avLst>
              <a:gd name="adj" fmla="val 16667"/>
            </a:avLst>
          </a:prstGeo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6000" b="1" i="0" u="none" strike="noStrike" cap="none" dirty="0">
                <a:solidFill>
                  <a:schemeClr val="lt1"/>
                </a:solidFill>
                <a:latin typeface="+mn-lt"/>
                <a:ea typeface="Cabin"/>
                <a:cs typeface="Cabin"/>
                <a:sym typeface="Cabin"/>
              </a:rPr>
              <a:t>What </a:t>
            </a:r>
            <a:r>
              <a:rPr lang="en-US" sz="6000" b="1" i="0" u="none" strike="noStrike" cap="none" dirty="0" smtClean="0">
                <a:solidFill>
                  <a:schemeClr val="lt1"/>
                </a:solidFill>
                <a:latin typeface="+mn-lt"/>
                <a:ea typeface="Cabin"/>
                <a:cs typeface="Cabin"/>
                <a:sym typeface="Cabin"/>
              </a:rPr>
              <a:t>is the name of the Premier of </a:t>
            </a:r>
            <a:r>
              <a:rPr lang="en-US" sz="6000" b="1" dirty="0" smtClean="0">
                <a:solidFill>
                  <a:schemeClr val="lt1"/>
                </a:solidFill>
                <a:latin typeface="+mn-lt"/>
                <a:ea typeface="Cabin"/>
                <a:cs typeface="Cabin"/>
                <a:sym typeface="Cabin"/>
              </a:rPr>
              <a:t>Nova Scotia</a:t>
            </a:r>
            <a:r>
              <a:rPr lang="en-US" sz="6000" b="1" i="0" u="none" strike="noStrike" cap="none" dirty="0" smtClean="0">
                <a:solidFill>
                  <a:schemeClr val="lt1"/>
                </a:solidFill>
                <a:latin typeface="+mn-lt"/>
                <a:ea typeface="Cabin"/>
                <a:cs typeface="Cabin"/>
                <a:sym typeface="Cabin"/>
              </a:rPr>
              <a:t>?</a:t>
            </a:r>
            <a:endParaRPr lang="en-US" sz="6000" b="1" i="0" u="none" strike="noStrike" cap="none" dirty="0">
              <a:solidFill>
                <a:schemeClr val="lt1"/>
              </a:solidFill>
              <a:latin typeface="+mn-lt"/>
              <a:ea typeface="Cabin"/>
              <a:cs typeface="Cabin"/>
              <a:sym typeface="Cabi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266" y="947838"/>
            <a:ext cx="6832600" cy="638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44475" tIns="144475" rIns="144475" bIns="1444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What are the x and y-intercepts of the graph of the following equation.</a:t>
            </a:r>
            <a:endParaRPr lang="en-US" dirty="0"/>
          </a:p>
        </p:txBody>
      </p:sp>
      <p:sp>
        <p:nvSpPr>
          <p:cNvPr id="159" name="Shape 159"/>
          <p:cNvSpPr txBox="1"/>
          <p:nvPr/>
        </p:nvSpPr>
        <p:spPr>
          <a:xfrm>
            <a:off x="895350" y="4445100"/>
            <a:ext cx="11010900" cy="126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6000" dirty="0" smtClean="0"/>
              <a:t>2x – 3y = 12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9747250" y="9163050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800" dirty="0" smtClean="0">
                <a:latin typeface="+mn-lt"/>
              </a:rPr>
              <a:t>Outcome: RF05</a:t>
            </a:r>
            <a:endParaRPr lang="en-CA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020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44475" tIns="144475" rIns="144475" bIns="1444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The following lines are parallel.  What is a possible value of n?</a:t>
            </a:r>
            <a:endParaRPr lang="en-US" dirty="0"/>
          </a:p>
        </p:txBody>
      </p:sp>
      <p:sp>
        <p:nvSpPr>
          <p:cNvPr id="159" name="Shape 159"/>
          <p:cNvSpPr txBox="1"/>
          <p:nvPr/>
        </p:nvSpPr>
        <p:spPr>
          <a:xfrm>
            <a:off x="895350" y="4445100"/>
            <a:ext cx="11010900" cy="237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6000" b="1" i="1" dirty="0" err="1"/>
              <a:t>n</a:t>
            </a:r>
            <a:r>
              <a:rPr lang="en-US" sz="6000" dirty="0" err="1" smtClean="0"/>
              <a:t>x</a:t>
            </a:r>
            <a:r>
              <a:rPr lang="en-US" sz="6000" dirty="0" smtClean="0"/>
              <a:t> + 12y – 2 = 0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6000" dirty="0" smtClean="0"/>
              <a:t>3x + </a:t>
            </a:r>
            <a:r>
              <a:rPr lang="en-US" sz="6000" b="1" i="1" dirty="0" err="1" smtClean="0"/>
              <a:t>n</a:t>
            </a:r>
            <a:r>
              <a:rPr lang="en-US" sz="6000" dirty="0" err="1" smtClean="0"/>
              <a:t>y</a:t>
            </a:r>
            <a:r>
              <a:rPr lang="en-US" sz="6000" dirty="0" smtClean="0"/>
              <a:t> + 6 = 0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9747250" y="9163050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800" dirty="0" smtClean="0">
                <a:latin typeface="+mn-lt"/>
              </a:rPr>
              <a:t>Outcome: RF06</a:t>
            </a:r>
            <a:endParaRPr lang="en-CA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101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1039216" y="7329486"/>
            <a:ext cx="10934700" cy="2160600"/>
          </a:xfrm>
          <a:prstGeom prst="roundRect">
            <a:avLst>
              <a:gd name="adj" fmla="val 16667"/>
            </a:avLst>
          </a:prstGeo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6000" b="1" i="0" u="none" strike="noStrike" cap="none" dirty="0">
                <a:solidFill>
                  <a:schemeClr val="lt1"/>
                </a:solidFill>
                <a:latin typeface="+mn-lt"/>
                <a:ea typeface="Cabin"/>
                <a:cs typeface="Cabin"/>
                <a:sym typeface="Cabin"/>
              </a:rPr>
              <a:t>What </a:t>
            </a:r>
            <a:r>
              <a:rPr lang="en-US" sz="6000" b="1" i="0" u="none" strike="noStrike" cap="none" dirty="0" smtClean="0">
                <a:solidFill>
                  <a:schemeClr val="lt1"/>
                </a:solidFill>
                <a:latin typeface="+mn-lt"/>
                <a:ea typeface="Cabin"/>
                <a:cs typeface="Cabin"/>
                <a:sym typeface="Cabin"/>
              </a:rPr>
              <a:t>animal is typically on the reverse of a Canadian quarter?</a:t>
            </a:r>
            <a:endParaRPr lang="en-US" sz="6000" b="1" i="0" u="none" strike="noStrike" cap="none" dirty="0">
              <a:solidFill>
                <a:schemeClr val="lt1"/>
              </a:solidFill>
              <a:latin typeface="+mn-lt"/>
              <a:ea typeface="Cabin"/>
              <a:cs typeface="Cabin"/>
              <a:sym typeface="Cabin"/>
            </a:endParaRPr>
          </a:p>
        </p:txBody>
      </p:sp>
      <p:pic>
        <p:nvPicPr>
          <p:cNvPr id="1026" name="Picture 2" descr="Quarter Reverse 20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203" y="2081212"/>
            <a:ext cx="4530725" cy="453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85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44475" tIns="144475" rIns="144475" bIns="1444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What is the equation of the line that passes through the following points?</a:t>
            </a:r>
            <a:endParaRPr lang="en-US" dirty="0"/>
          </a:p>
        </p:txBody>
      </p:sp>
      <p:sp>
        <p:nvSpPr>
          <p:cNvPr id="159" name="Shape 159"/>
          <p:cNvSpPr txBox="1"/>
          <p:nvPr/>
        </p:nvSpPr>
        <p:spPr>
          <a:xfrm>
            <a:off x="895350" y="4445100"/>
            <a:ext cx="11010900" cy="126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6000" dirty="0" smtClean="0"/>
              <a:t>(-2,6) and (4,-6)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9747250" y="9163050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800" dirty="0" smtClean="0">
                <a:latin typeface="+mn-lt"/>
              </a:rPr>
              <a:t>Outcome: RF07</a:t>
            </a:r>
            <a:endParaRPr lang="en-CA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33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44475" tIns="144475" rIns="144475" bIns="1444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What is the midpoint of the line segment with the two endpoints below?</a:t>
            </a:r>
            <a:endParaRPr lang="en-US" dirty="0"/>
          </a:p>
        </p:txBody>
      </p:sp>
      <p:sp>
        <p:nvSpPr>
          <p:cNvPr id="159" name="Shape 159"/>
          <p:cNvSpPr txBox="1"/>
          <p:nvPr/>
        </p:nvSpPr>
        <p:spPr>
          <a:xfrm>
            <a:off x="2371725" y="2730600"/>
            <a:ext cx="2838450" cy="126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6000" dirty="0" smtClean="0"/>
              <a:t>(-2,6)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9747250" y="9163050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800" dirty="0" smtClean="0">
                <a:latin typeface="+mn-lt"/>
              </a:rPr>
              <a:t>Outcome: RF08</a:t>
            </a:r>
            <a:endParaRPr lang="en-CA" sz="1800" dirty="0">
              <a:latin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29200" y="3365550"/>
            <a:ext cx="2419350" cy="5162550"/>
          </a:xfrm>
          <a:prstGeom prst="line">
            <a:avLst/>
          </a:prstGeom>
          <a:ln w="762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 159"/>
          <p:cNvSpPr txBox="1"/>
          <p:nvPr/>
        </p:nvSpPr>
        <p:spPr>
          <a:xfrm>
            <a:off x="7267575" y="7893150"/>
            <a:ext cx="2838450" cy="126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6000" dirty="0" smtClean="0"/>
              <a:t>(4,-6)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2455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1039216" y="7329486"/>
            <a:ext cx="10934700" cy="2160600"/>
          </a:xfrm>
          <a:prstGeom prst="roundRect">
            <a:avLst>
              <a:gd name="adj" fmla="val 16667"/>
            </a:avLst>
          </a:prstGeo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6000" b="1" i="0" u="none" strike="noStrike" cap="none" dirty="0" smtClean="0">
                <a:solidFill>
                  <a:schemeClr val="lt1"/>
                </a:solidFill>
                <a:latin typeface="+mn-lt"/>
                <a:ea typeface="Cabin"/>
                <a:cs typeface="Cabin"/>
                <a:sym typeface="Cabin"/>
              </a:rPr>
              <a:t>How many time zones are in Canada?</a:t>
            </a:r>
            <a:endParaRPr lang="en-US" sz="6000" b="1" i="0" u="none" strike="noStrike" cap="none" dirty="0">
              <a:solidFill>
                <a:schemeClr val="lt1"/>
              </a:solidFill>
              <a:latin typeface="+mn-lt"/>
              <a:ea typeface="Cabin"/>
              <a:cs typeface="Cabin"/>
              <a:sym typeface="Cabin"/>
            </a:endParaRPr>
          </a:p>
        </p:txBody>
      </p:sp>
      <p:pic>
        <p:nvPicPr>
          <p:cNvPr id="2052" name="Picture 4" descr="http://www.camping-canada.com/images/Layout/Cda_time_zone_summ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0" y="342899"/>
            <a:ext cx="8653872" cy="668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40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2075" y="3611562"/>
            <a:ext cx="5053012" cy="319563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885825" y="1420812"/>
            <a:ext cx="9866312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54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rPr>
              <a:t>Evaluate this expression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47250" y="9163050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800" dirty="0" smtClean="0">
                <a:latin typeface="+mn-lt"/>
              </a:rPr>
              <a:t>Outcome: Prior Knowledge</a:t>
            </a:r>
            <a:endParaRPr lang="en-CA" sz="1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895350" y="3683100"/>
            <a:ext cx="11010900" cy="248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6000" dirty="0" smtClean="0"/>
              <a:t>Given f(x) = 7 – 3x,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6000" dirty="0" smtClean="0"/>
              <a:t>calculate f(-5)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9747250" y="9163050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800" dirty="0" smtClean="0">
                <a:latin typeface="+mn-lt"/>
              </a:rPr>
              <a:t>Outcome: RF09</a:t>
            </a:r>
            <a:endParaRPr lang="en-CA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612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44475" tIns="144475" rIns="144475" bIns="1444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What is unit price of Gatorade ($/</a:t>
            </a:r>
            <a:r>
              <a:rPr lang="en-US" dirty="0" err="1" smtClean="0"/>
              <a:t>Litre</a:t>
            </a:r>
            <a:r>
              <a:rPr lang="en-US" dirty="0" smtClean="0"/>
              <a:t>)?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47250" y="9163050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800" dirty="0" smtClean="0">
                <a:latin typeface="+mn-lt"/>
              </a:rPr>
              <a:t>Outcome: FM01</a:t>
            </a:r>
            <a:endParaRPr lang="en-CA" sz="18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30" y="2659087"/>
            <a:ext cx="11591152" cy="6161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06" y="4960949"/>
            <a:ext cx="2851144" cy="1264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851" y="2583155"/>
            <a:ext cx="5539397" cy="210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6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1039216" y="7329486"/>
            <a:ext cx="10934700" cy="2160600"/>
          </a:xfrm>
          <a:prstGeom prst="roundRect">
            <a:avLst>
              <a:gd name="adj" fmla="val 16667"/>
            </a:avLst>
          </a:prstGeo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  <a:ln w="254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6000" b="1" i="0" u="none" strike="noStrike" cap="none" dirty="0" smtClean="0">
                <a:solidFill>
                  <a:schemeClr val="lt1"/>
                </a:solidFill>
                <a:latin typeface="+mn-lt"/>
                <a:ea typeface="Cabin"/>
                <a:cs typeface="Cabin"/>
                <a:sym typeface="Cabin"/>
              </a:rPr>
              <a:t>What is the name of the first Canadian to walk in space?</a:t>
            </a:r>
            <a:endParaRPr lang="en-US" sz="6000" b="1" i="0" u="none" strike="noStrike" cap="none" dirty="0">
              <a:solidFill>
                <a:schemeClr val="lt1"/>
              </a:solidFill>
              <a:latin typeface="+mn-lt"/>
              <a:ea typeface="Cabin"/>
              <a:cs typeface="Cabin"/>
              <a:sym typeface="Cabin"/>
            </a:endParaRPr>
          </a:p>
        </p:txBody>
      </p:sp>
      <p:pic>
        <p:nvPicPr>
          <p:cNvPr id="1026" name="Picture 2" descr="https://upload.wikimedia.org/wikipedia/commons/thumb/c/c0/STS_100_Hadfield_EVA.jpg/220px-STS_100_Hadfield_E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437" y="881062"/>
            <a:ext cx="9126258" cy="601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91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165" y="3752475"/>
            <a:ext cx="11264449" cy="22486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965500" y="1300475"/>
            <a:ext cx="11349600" cy="13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 dirty="0">
                <a:latin typeface="+mn-lt"/>
              </a:rPr>
              <a:t>What is the length of this toothpick?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47250" y="9163050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800" dirty="0" smtClean="0">
                <a:latin typeface="+mn-lt"/>
              </a:rPr>
              <a:t>Outcome: M01</a:t>
            </a:r>
            <a:endParaRPr lang="en-CA" sz="1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04699" cy="97535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957262" y="7037386"/>
            <a:ext cx="11088599" cy="2087700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 amt="60000"/>
            </a:blip>
            <a:stretch>
              <a:fillRect/>
            </a:stretch>
          </a:blip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600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bin"/>
                <a:cs typeface="Cabin"/>
                <a:sym typeface="Cabin"/>
              </a:rPr>
              <a:t>Name this fictional Canadian town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43306" y="4285649"/>
            <a:ext cx="12118200" cy="1182300"/>
          </a:xfrm>
          <a:prstGeom prst="rect">
            <a:avLst/>
          </a:prstGeom>
        </p:spPr>
        <p:txBody>
          <a:bodyPr lIns="144475" tIns="144475" rIns="144475" bIns="14447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/>
              <a:t>How many inches are in 5 feet?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47250" y="9163050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800" dirty="0" smtClean="0">
                <a:latin typeface="+mn-lt"/>
              </a:rPr>
              <a:t>Outcome: M02</a:t>
            </a:r>
            <a:endParaRPr lang="en-CA" sz="1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44475" tIns="144475" rIns="144475" bIns="1444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What is the following mixed radical </a:t>
            </a:r>
            <a:r>
              <a:rPr lang="en-US" dirty="0" smtClean="0"/>
              <a:t>written as </a:t>
            </a:r>
            <a:r>
              <a:rPr lang="en-US" dirty="0"/>
              <a:t>an entire radical?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1550" y="3295809"/>
            <a:ext cx="5101700" cy="31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747250" y="9163050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800" dirty="0" smtClean="0">
                <a:latin typeface="+mn-lt"/>
              </a:rPr>
              <a:t>Outcome: AN02</a:t>
            </a:r>
            <a:endParaRPr lang="en-CA" sz="1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030287" y="7108825"/>
            <a:ext cx="11088599" cy="1944599"/>
          </a:xfrm>
          <a:prstGeom prst="roundRect">
            <a:avLst>
              <a:gd name="adj" fmla="val 16667"/>
            </a:avLst>
          </a:prstGeom>
          <a:blipFill rotWithShape="1">
            <a:blip r:embed="rId3">
              <a:alphaModFix amt="60000"/>
            </a:blip>
            <a:stretch>
              <a:fillRect/>
            </a:stretch>
          </a:blip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6000" b="1" i="0" u="none" strike="noStrike" cap="none" dirty="0">
                <a:solidFill>
                  <a:schemeClr val="lt1"/>
                </a:solidFill>
                <a:latin typeface="+mn-lt"/>
                <a:ea typeface="Cabin"/>
                <a:cs typeface="Cabin"/>
                <a:sym typeface="Cabin"/>
              </a:rPr>
              <a:t>This is the flag of which province?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9425" y="1204912"/>
            <a:ext cx="9864599" cy="493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144475" tIns="144475" rIns="144475" bIns="14447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What is this radical in simplest form?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2537" y="3189401"/>
            <a:ext cx="5399724" cy="33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747250" y="9163050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800" dirty="0" smtClean="0">
                <a:latin typeface="+mn-lt"/>
              </a:rPr>
              <a:t>Outcome: AN02</a:t>
            </a:r>
            <a:endParaRPr lang="en-CA" sz="1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819</Words>
  <Application>Microsoft Office PowerPoint</Application>
  <PresentationFormat>Custom</PresentationFormat>
  <Paragraphs>134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Cabin</vt:lpstr>
      <vt:lpstr>Calibri</vt:lpstr>
      <vt:lpstr>Calibri Light</vt:lpstr>
      <vt:lpstr>Source Sans Pro</vt:lpstr>
      <vt:lpstr>Office Theme</vt:lpstr>
      <vt:lpstr>PowerPoint Presentation</vt:lpstr>
      <vt:lpstr>Math Basketball Rules</vt:lpstr>
      <vt:lpstr>PowerPoint Presentation</vt:lpstr>
      <vt:lpstr>PowerPoint Presentation</vt:lpstr>
      <vt:lpstr>PowerPoint Presentation</vt:lpstr>
      <vt:lpstr>How many inches are in 5 feet?</vt:lpstr>
      <vt:lpstr>What is the following mixed radical written as an entire radical?</vt:lpstr>
      <vt:lpstr>PowerPoint Presentation</vt:lpstr>
      <vt:lpstr>What is this radical in simplest form?</vt:lpstr>
      <vt:lpstr>What is this power expressed as a radical?</vt:lpstr>
      <vt:lpstr>PowerPoint Presentation</vt:lpstr>
      <vt:lpstr>Factor this trinomial</vt:lpstr>
      <vt:lpstr>What is this radical expressed as a power?</vt:lpstr>
      <vt:lpstr>PowerPoint Presentation</vt:lpstr>
      <vt:lpstr>What are two trigonometric expressions that can be used to find the missing side?</vt:lpstr>
      <vt:lpstr>What type of special polynomial is the following expression?</vt:lpstr>
      <vt:lpstr>PowerPoint Presentation</vt:lpstr>
      <vt:lpstr>Fill in the missing values so that the ordered pairs do not represent a function.</vt:lpstr>
      <vt:lpstr>Fill in the missing values so that the ordered pairs represent a linear relation.</vt:lpstr>
      <vt:lpstr>PowerPoint Presentation</vt:lpstr>
      <vt:lpstr>Rewrite this function in general form.</vt:lpstr>
      <vt:lpstr>Write a linear equation to represent the pattern in the given table of values.</vt:lpstr>
      <vt:lpstr>PowerPoint Presentation</vt:lpstr>
      <vt:lpstr>What are the x and y-intercepts of the graph of the following equation.</vt:lpstr>
      <vt:lpstr>The following lines are parallel.  What is a possible value of n?</vt:lpstr>
      <vt:lpstr>PowerPoint Presentation</vt:lpstr>
      <vt:lpstr>What is the equation of the line that passes through the following points?</vt:lpstr>
      <vt:lpstr>What is the midpoint of the line segment with the two endpoints below?</vt:lpstr>
      <vt:lpstr>PowerPoint Presentation</vt:lpstr>
      <vt:lpstr>PowerPoint Presentation</vt:lpstr>
      <vt:lpstr>What is unit price of Gatorade ($/Litre)?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Lee, Erick</cp:lastModifiedBy>
  <cp:revision>18</cp:revision>
  <dcterms:modified xsi:type="dcterms:W3CDTF">2016-05-30T15:53:45Z</dcterms:modified>
</cp:coreProperties>
</file>